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9" r:id="rId3"/>
    <p:sldId id="260" r:id="rId4"/>
    <p:sldId id="261" r:id="rId5"/>
    <p:sldId id="291" r:id="rId6"/>
    <p:sldId id="333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269" r:id="rId22"/>
    <p:sldId id="318" r:id="rId23"/>
    <p:sldId id="293" r:id="rId24"/>
    <p:sldId id="294" r:id="rId25"/>
    <p:sldId id="297" r:id="rId26"/>
    <p:sldId id="296" r:id="rId27"/>
    <p:sldId id="334" r:id="rId28"/>
  </p:sldIdLst>
  <p:sldSz cx="12192000" cy="6858000"/>
  <p:notesSz cx="7010400" cy="11979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2E2B2A8-CFDD-4E21-91D2-0450082B72E3}">
          <p14:sldIdLst>
            <p14:sldId id="283"/>
            <p14:sldId id="259"/>
            <p14:sldId id="260"/>
            <p14:sldId id="261"/>
            <p14:sldId id="291"/>
            <p14:sldId id="333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269"/>
            <p14:sldId id="318"/>
            <p14:sldId id="293"/>
            <p14:sldId id="294"/>
            <p14:sldId id="297"/>
            <p14:sldId id="296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179"/>
    <a:srgbClr val="101064"/>
    <a:srgbClr val="F82035"/>
    <a:srgbClr val="060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598964"/>
          </a:xfrm>
          <a:prstGeom prst="rect">
            <a:avLst/>
          </a:prstGeom>
        </p:spPr>
        <p:txBody>
          <a:bodyPr vert="horz" lIns="108474" tIns="54237" rIns="108474" bIns="54237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598964"/>
          </a:xfrm>
          <a:prstGeom prst="rect">
            <a:avLst/>
          </a:prstGeom>
        </p:spPr>
        <p:txBody>
          <a:bodyPr vert="horz" lIns="108474" tIns="54237" rIns="108474" bIns="54237" rtlCol="0"/>
          <a:lstStyle>
            <a:lvl1pPr algn="r">
              <a:defRPr sz="1400"/>
            </a:lvl1pPr>
          </a:lstStyle>
          <a:p>
            <a:fld id="{D13503E7-90F8-40AA-AF91-9ABC6DD3B162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87363" y="898525"/>
            <a:ext cx="7985126" cy="449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474" tIns="54237" rIns="108474" bIns="54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690155"/>
            <a:ext cx="5608320" cy="5390674"/>
          </a:xfrm>
          <a:prstGeom prst="rect">
            <a:avLst/>
          </a:prstGeom>
        </p:spPr>
        <p:txBody>
          <a:bodyPr vert="horz" lIns="108474" tIns="54237" rIns="108474" bIns="542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11378233"/>
            <a:ext cx="3037840" cy="598964"/>
          </a:xfrm>
          <a:prstGeom prst="rect">
            <a:avLst/>
          </a:prstGeom>
        </p:spPr>
        <p:txBody>
          <a:bodyPr vert="horz" lIns="108474" tIns="54237" rIns="108474" bIns="54237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11378233"/>
            <a:ext cx="3037840" cy="598964"/>
          </a:xfrm>
          <a:prstGeom prst="rect">
            <a:avLst/>
          </a:prstGeom>
        </p:spPr>
        <p:txBody>
          <a:bodyPr vert="horz" lIns="108474" tIns="54237" rIns="108474" bIns="54237" rtlCol="0" anchor="b"/>
          <a:lstStyle>
            <a:lvl1pPr algn="r">
              <a:defRPr sz="1400"/>
            </a:lvl1pPr>
          </a:lstStyle>
          <a:p>
            <a:fld id="{04842AC3-E134-4EB9-AC1E-13CDA8870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B95-8806-4811-86E5-BF1E4DC6A932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1326-75DC-4456-A76D-ADF6238C53CB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5D4E-6C09-4419-B5BC-03158093B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Bangabandhu Sheikh Mujib Dhaka Marathon 2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820" y="139901"/>
            <a:ext cx="8379501" cy="525096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62316" y="5738221"/>
            <a:ext cx="4544705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FF00"/>
                </a:solidFill>
              </a:rPr>
              <a:t>WELCOME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9152" y="164593"/>
            <a:ext cx="7370064" cy="6455664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20" y="3008258"/>
            <a:ext cx="23134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Fill up all the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information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0259" y="1133309"/>
            <a:ext cx="3428818" cy="627797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0259" y="1247152"/>
            <a:ext cx="3630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000" b="1" dirty="0" smtClean="0"/>
              <a:t>abdurrahman4534@gmail.com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>
            <a:off x="9830868" y="101716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75990" y="1991091"/>
            <a:ext cx="20199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Enter your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Email here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3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6" grpId="0"/>
      <p:bldP spid="7" grpId="0" animBg="1"/>
      <p:bldP spid="7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9424" y="146304"/>
            <a:ext cx="7370064" cy="6583681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589" y="2470281"/>
            <a:ext cx="17625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Enter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Password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507" y="4039941"/>
            <a:ext cx="3428818" cy="627797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9925589" y="3923797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2866" y="4058227"/>
            <a:ext cx="3332030" cy="627797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9778" y="5829717"/>
            <a:ext cx="7149981" cy="77225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9"/>
          <a:stretch/>
        </p:blipFill>
        <p:spPr>
          <a:xfrm>
            <a:off x="-1353311" y="-18287"/>
            <a:ext cx="13527678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27455" y="4974336"/>
            <a:ext cx="609627" cy="182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6729" y="4736449"/>
            <a:ext cx="6656177" cy="852955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157166" y="4753592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7" grpId="1" animBg="1"/>
      <p:bldP spid="8" grpId="0" animBg="1"/>
      <p:bldP spid="12" grpId="0" animBg="1"/>
      <p:bldP spid="12" grpId="1" animBg="1"/>
      <p:bldP spid="9" grpId="0" animBg="1"/>
      <p:bldP spid="11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661" y="1425241"/>
            <a:ext cx="5442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1</a:t>
            </a:r>
            <a:r>
              <a:rPr lang="en-US" sz="5400" b="1" baseline="30000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st</a:t>
            </a:r>
            <a:r>
              <a:rPr lang="en-US" sz="5400" b="1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 step completed</a:t>
            </a:r>
            <a:endParaRPr lang="en-US" sz="5400" b="1" dirty="0">
              <a:ln/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46" y="2939372"/>
            <a:ext cx="55039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r>
              <a:rPr lang="en-US" sz="5400" b="1" baseline="30000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nd</a:t>
            </a:r>
            <a:r>
              <a:rPr lang="en-US" sz="5400" b="1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 step: 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Open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 Google play store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o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n your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 Android phone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95"/>
          <a:stretch/>
        </p:blipFill>
        <p:spPr>
          <a:xfrm>
            <a:off x="6116789" y="2939372"/>
            <a:ext cx="4563990" cy="34163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09236" y="3777916"/>
            <a:ext cx="1179095" cy="1227221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7481" y="1508413"/>
            <a:ext cx="4777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Search BSMDM 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3"/>
          <a:stretch/>
        </p:blipFill>
        <p:spPr>
          <a:xfrm>
            <a:off x="2305780" y="1572354"/>
            <a:ext cx="3295592" cy="5060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"/>
          <a:stretch/>
        </p:blipFill>
        <p:spPr>
          <a:xfrm>
            <a:off x="2305781" y="1619885"/>
            <a:ext cx="3295592" cy="501341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018236" y="161988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21924" y="1918876"/>
            <a:ext cx="297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5779" y="2069431"/>
            <a:ext cx="3295593" cy="385879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018236" y="1896838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4" grpId="2" animBg="1"/>
      <p:bldP spid="16" grpId="0"/>
      <p:bldP spid="18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6722" y="2322329"/>
            <a:ext cx="340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Install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67" y="1508413"/>
            <a:ext cx="3303385" cy="501341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582652" y="2385576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2253" y="2502565"/>
            <a:ext cx="3122867" cy="409077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89" y="1572354"/>
            <a:ext cx="3242763" cy="4949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57" y="1450888"/>
            <a:ext cx="3379995" cy="50709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89322" y="5674962"/>
            <a:ext cx="323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Open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5783642" y="5738209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62663" y="5912399"/>
            <a:ext cx="1651901" cy="60943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4" grpId="2" animBg="1"/>
      <p:bldP spid="18" grpId="0" animBg="1"/>
      <p:bldP spid="19" grpId="0"/>
      <p:bldP spid="20" grpId="0" animBg="1"/>
      <p:bldP spid="20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7" y="1532476"/>
            <a:ext cx="3401388" cy="5013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6" y="1508413"/>
            <a:ext cx="3390126" cy="507094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93305" y="4404459"/>
            <a:ext cx="297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5903115" y="4436083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15126" y="4436083"/>
            <a:ext cx="2241885" cy="60943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86" y="1508413"/>
            <a:ext cx="3242765" cy="50134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6865" y="3726368"/>
            <a:ext cx="345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Enter Email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83642" y="378961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9836" y="4039182"/>
            <a:ext cx="3122867" cy="409077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1378" y="5518926"/>
            <a:ext cx="2241885" cy="60943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9511" y="4065969"/>
            <a:ext cx="299364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1700" b="1" dirty="0" smtClean="0"/>
              <a:t>abdurrahman4534@gmail.com</a:t>
            </a:r>
            <a:endParaRPr lang="en-US" sz="1700" b="1" dirty="0"/>
          </a:p>
        </p:txBody>
      </p:sp>
      <p:sp>
        <p:nvSpPr>
          <p:cNvPr id="25" name="Rectangle 24"/>
          <p:cNvSpPr/>
          <p:nvPr/>
        </p:nvSpPr>
        <p:spPr>
          <a:xfrm>
            <a:off x="7935641" y="4143464"/>
            <a:ext cx="2632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Enter </a:t>
            </a:r>
          </a:p>
          <a:p>
            <a:pPr algn="ctr"/>
            <a:r>
              <a:rPr lang="en-US" sz="48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password</a:t>
            </a:r>
            <a:endParaRPr lang="en-US" sz="48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5791664" y="439921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07858" y="4696908"/>
            <a:ext cx="3122867" cy="409077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2968" y="4479383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…………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44904" y="5397241"/>
            <a:ext cx="2866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Login</a:t>
            </a:r>
            <a:endParaRPr lang="en-US" sz="48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5117092" y="536815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47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4" grpId="2" animBg="1"/>
      <p:bldP spid="18" grpId="0" animBg="1"/>
      <p:bldP spid="22" grpId="0" animBg="1"/>
      <p:bldP spid="24" grpId="0"/>
      <p:bldP spid="25" grpId="0"/>
      <p:bldP spid="25" grpId="1"/>
      <p:bldP spid="26" grpId="0" animBg="1"/>
      <p:bldP spid="26" grpId="1" animBg="1"/>
      <p:bldP spid="26" grpId="2" animBg="1"/>
      <p:bldP spid="27" grpId="0" animBg="1"/>
      <p:bldP spid="28" grpId="0"/>
      <p:bldP spid="31" grpId="0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68" y="1556762"/>
            <a:ext cx="3248967" cy="49650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6511" y="4741805"/>
            <a:ext cx="3475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To start run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66433" y="5393600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5931" y="5514592"/>
            <a:ext cx="3161885" cy="525261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34276" y="5637925"/>
            <a:ext cx="25106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Run</a:t>
            </a:r>
            <a:endParaRPr lang="en-US" sz="48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2909" y="447938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312" y="1551294"/>
            <a:ext cx="5015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cs typeface="Times New Roman" panose="02020603050405020304" pitchFamily="18" charset="0"/>
              </a:rPr>
              <a:t>Login Completed</a:t>
            </a:r>
            <a:endParaRPr lang="en-US" sz="5400" b="1" dirty="0">
              <a:ln/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60" y="1463290"/>
            <a:ext cx="3293711" cy="5045920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>
            <a:off x="5394198" y="5637925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1642" y="5837663"/>
            <a:ext cx="903247" cy="439488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4" grpId="2" animBg="1"/>
      <p:bldP spid="18" grpId="0" animBg="1"/>
      <p:bldP spid="25" grpId="0"/>
      <p:bldP spid="20" grpId="0"/>
      <p:bldP spid="26" grpId="0" animBg="1"/>
      <p:bldP spid="26" grpId="1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60" y="1463290"/>
            <a:ext cx="3293711" cy="504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38" y="1551294"/>
            <a:ext cx="3281733" cy="49650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0374" y="5614327"/>
            <a:ext cx="3060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Click Start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295887" y="5614327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11378" y="5783619"/>
            <a:ext cx="2241885" cy="60943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39" y="1486758"/>
            <a:ext cx="3281732" cy="51037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40466" y="3364210"/>
            <a:ext cx="3689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Count down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will Start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 animBg="1"/>
      <p:bldP spid="17" grpId="1" animBg="1"/>
      <p:bldP spid="17" grpId="2" animBg="1"/>
      <p:bldP spid="1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3" y="1551294"/>
            <a:ext cx="3554691" cy="49650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0174" y="3100044"/>
            <a:ext cx="35546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Time and 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distance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ill be 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shown 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605694" y="5007802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15697" y="4914215"/>
            <a:ext cx="3141012" cy="95485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3" y="1486758"/>
            <a:ext cx="3535427" cy="5029606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685821" y="2535751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0428" y="1450888"/>
            <a:ext cx="38065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Map of the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oute will be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Shown here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61040" y="1572354"/>
            <a:ext cx="3485644" cy="3647213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 animBg="1"/>
      <p:bldP spid="17" grpId="1" animBg="1"/>
      <p:bldP spid="17" grpId="2" animBg="1"/>
      <p:bldP spid="19" grpId="0" animBg="1"/>
      <p:bldP spid="14" grpId="0" animBg="1"/>
      <p:bldP spid="14" grpId="1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04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4362139" y="185816"/>
            <a:ext cx="3537678" cy="762000"/>
          </a:xfrm>
          <a:prstGeom prst="roundRect">
            <a:avLst>
              <a:gd name="adj" fmla="val 50000"/>
            </a:avLst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u="sng" dirty="0" smtClean="0">
                <a:solidFill>
                  <a:srgbClr val="FFFF00"/>
                </a:solidFill>
              </a:rPr>
              <a:t>INTRODUCTION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7714" y="1682104"/>
            <a:ext cx="11713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	BSMDM-2021 -  Army Initiative as a part of celeb “ </a:t>
            </a:r>
            <a:r>
              <a:rPr lang="en-US" sz="3200" b="1" dirty="0" err="1" smtClean="0">
                <a:solidFill>
                  <a:schemeClr val="bg1"/>
                </a:solidFill>
              </a:rPr>
              <a:t>Mujib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Borsho</a:t>
            </a:r>
            <a:r>
              <a:rPr lang="en-US" sz="3200" b="1" dirty="0" smtClean="0">
                <a:solidFill>
                  <a:schemeClr val="bg1"/>
                </a:solidFill>
              </a:rPr>
              <a:t>”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 	T</a:t>
            </a:r>
            <a:r>
              <a:rPr lang="en-US" sz="3200" b="1" dirty="0" smtClean="0">
                <a:solidFill>
                  <a:schemeClr val="bg1"/>
                </a:solidFill>
              </a:rPr>
              <a:t>he motto 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“</a:t>
            </a:r>
            <a:r>
              <a:rPr lang="as-IN" sz="3600" b="1" dirty="0" smtClean="0">
                <a:solidFill>
                  <a:srgbClr val="FFFF00"/>
                </a:solidFill>
              </a:rPr>
              <a:t>মুজিববর্ষে ডিজিটাল ম্যারাথন ডিজিটাল বাংলাদেশ</a:t>
            </a:r>
            <a:r>
              <a:rPr lang="en-US" sz="3600" b="1" dirty="0" smtClean="0">
                <a:solidFill>
                  <a:srgbClr val="FFFF00"/>
                </a:solidFill>
              </a:rPr>
              <a:t> ”</a:t>
            </a:r>
          </a:p>
          <a:p>
            <a:pPr lvl="0"/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   Showcase event - Dhaka on 10 Jan – 200 participants (35 of 15 countries) 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Closing - 07 Mar 2021, 10 lacs participants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52" y="1551294"/>
            <a:ext cx="3334255" cy="49650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3593" y="2601219"/>
            <a:ext cx="52255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After completion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utomatically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his window </a:t>
            </a:r>
          </a:p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cs typeface="Times New Roman" panose="02020603050405020304" pitchFamily="18" charset="0"/>
              </a:rPr>
              <a:t>will appear</a:t>
            </a:r>
            <a:endParaRPr lang="en-US" sz="5400" b="1" dirty="0">
              <a:ln/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303679" y="3879337"/>
            <a:ext cx="1554480" cy="86008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7173" y="2651108"/>
            <a:ext cx="3141012" cy="2979671"/>
          </a:xfrm>
          <a:prstGeom prst="ellipse">
            <a:avLst/>
          </a:prstGeom>
          <a:solidFill>
            <a:schemeClr val="bg1">
              <a:alpha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7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794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284188" y="288046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</a:rPr>
              <a:t>PROGRESS STATE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86" y="2616258"/>
            <a:ext cx="1137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	Mil </a:t>
            </a:r>
            <a:r>
              <a:rPr lang="en-US" sz="3200" dirty="0" err="1" smtClean="0">
                <a:solidFill>
                  <a:schemeClr val="bg1"/>
                </a:solidFill>
              </a:rPr>
              <a:t>pers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regn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tgt</a:t>
            </a:r>
            <a:r>
              <a:rPr lang="en-US" sz="3200" dirty="0" smtClean="0">
                <a:solidFill>
                  <a:schemeClr val="bg1"/>
                </a:solidFill>
              </a:rPr>
              <a:t> is achieved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Units/</a:t>
            </a:r>
            <a:r>
              <a:rPr lang="en-US" sz="3200" dirty="0" err="1" smtClean="0">
                <a:solidFill>
                  <a:schemeClr val="bg1"/>
                </a:solidFill>
              </a:rPr>
              <a:t>Bde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Gps</a:t>
            </a:r>
            <a:r>
              <a:rPr lang="en-US" sz="3200" dirty="0" smtClean="0">
                <a:solidFill>
                  <a:schemeClr val="bg1"/>
                </a:solidFill>
              </a:rPr>
              <a:t> engaged with </a:t>
            </a:r>
            <a:r>
              <a:rPr lang="en-US" sz="3200" dirty="0" err="1" smtClean="0">
                <a:solidFill>
                  <a:schemeClr val="bg1"/>
                </a:solidFill>
              </a:rPr>
              <a:t>corres</a:t>
            </a:r>
            <a:r>
              <a:rPr lang="en-US" sz="3200" dirty="0" smtClean="0">
                <a:solidFill>
                  <a:schemeClr val="bg1"/>
                </a:solidFill>
              </a:rPr>
              <a:t> civ </a:t>
            </a:r>
            <a:r>
              <a:rPr lang="en-US" sz="3200" dirty="0" err="1" smtClean="0">
                <a:solidFill>
                  <a:schemeClr val="bg1"/>
                </a:solidFill>
              </a:rPr>
              <a:t>auth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	Cabinet </a:t>
            </a:r>
            <a:r>
              <a:rPr lang="en-US" sz="3200" dirty="0" err="1" smtClean="0">
                <a:solidFill>
                  <a:schemeClr val="bg1"/>
                </a:solidFill>
              </a:rPr>
              <a:t>Div</a:t>
            </a:r>
            <a:r>
              <a:rPr lang="en-US" sz="3200" dirty="0" smtClean="0">
                <a:solidFill>
                  <a:schemeClr val="bg1"/>
                </a:solidFill>
              </a:rPr>
              <a:t> Dir 18 Jan 21  (</a:t>
            </a:r>
            <a:r>
              <a:rPr lang="en-US" sz="3200" b="1" i="1" dirty="0" smtClean="0">
                <a:solidFill>
                  <a:schemeClr val="bg1"/>
                </a:solidFill>
              </a:rPr>
              <a:t>Mega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Asrayon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Proj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on 23 </a:t>
            </a:r>
            <a:r>
              <a:rPr lang="en-US" sz="3200" dirty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an)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Liaison/</a:t>
            </a:r>
            <a:r>
              <a:rPr lang="en-US" sz="3200" dirty="0" err="1" smtClean="0">
                <a:solidFill>
                  <a:schemeClr val="bg1"/>
                </a:solidFill>
              </a:rPr>
              <a:t>coord</a:t>
            </a:r>
            <a:r>
              <a:rPr lang="en-US" sz="3200" dirty="0" smtClean="0">
                <a:solidFill>
                  <a:schemeClr val="bg1"/>
                </a:solidFill>
              </a:rPr>
              <a:t> visit to AOR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235821" y="6229805"/>
            <a:ext cx="965528" cy="484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A436E0-B0C0-4D5E-8B08-99B1830A6A19}"/>
              </a:ext>
            </a:extLst>
          </p:cNvPr>
          <p:cNvSpPr/>
          <p:nvPr/>
        </p:nvSpPr>
        <p:spPr>
          <a:xfrm>
            <a:off x="3270739" y="259294"/>
            <a:ext cx="5763065" cy="732682"/>
          </a:xfrm>
          <a:prstGeom prst="roundRect">
            <a:avLst/>
          </a:prstGeom>
          <a:solidFill>
            <a:srgbClr val="11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9DBE67A-5B0F-4637-ABB1-F758D3BA2EA2}"/>
              </a:ext>
            </a:extLst>
          </p:cNvPr>
          <p:cNvSpPr txBox="1"/>
          <p:nvPr/>
        </p:nvSpPr>
        <p:spPr>
          <a:xfrm>
            <a:off x="2158238" y="1433085"/>
            <a:ext cx="1130241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DBD674A-D47C-4F22-B028-DA6BF6AF7C60}"/>
              </a:ext>
            </a:extLst>
          </p:cNvPr>
          <p:cNvSpPr txBox="1"/>
          <p:nvPr/>
        </p:nvSpPr>
        <p:spPr>
          <a:xfrm>
            <a:off x="3573145" y="1433369"/>
            <a:ext cx="93570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C943603E-C47A-4459-9313-75EC1C445770}"/>
              </a:ext>
            </a:extLst>
          </p:cNvPr>
          <p:cNvSpPr txBox="1"/>
          <p:nvPr/>
        </p:nvSpPr>
        <p:spPr>
          <a:xfrm>
            <a:off x="3652773" y="5968843"/>
            <a:ext cx="77957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 lvl="0" indent="0" algn="l" defTabSz="914400" rtl="0" eaLnBrk="1" fontAlgn="auto" latinLnBrk="0" hangingPunct="1">
              <a:lnSpc>
                <a:spcPts val="1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D7701B12-A7D6-4789-A6E2-C65EC98A2B80}"/>
              </a:ext>
            </a:extLst>
          </p:cNvPr>
          <p:cNvSpPr txBox="1"/>
          <p:nvPr/>
        </p:nvSpPr>
        <p:spPr>
          <a:xfrm>
            <a:off x="4883784" y="5968559"/>
            <a:ext cx="123646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562/70,000</a:t>
            </a: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F36F8723-96F3-41A6-9686-D9A88DABD0A7}"/>
              </a:ext>
            </a:extLst>
          </p:cNvPr>
          <p:cNvSpPr txBox="1"/>
          <p:nvPr/>
        </p:nvSpPr>
        <p:spPr>
          <a:xfrm>
            <a:off x="6800342" y="5968559"/>
            <a:ext cx="639046" cy="611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79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237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(.3%)</a:t>
            </a: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9280DB76-EB85-47BF-8367-F9942D4C2565}"/>
              </a:ext>
            </a:extLst>
          </p:cNvPr>
          <p:cNvSpPr txBox="1"/>
          <p:nvPr/>
        </p:nvSpPr>
        <p:spPr>
          <a:xfrm>
            <a:off x="8251570" y="5970682"/>
            <a:ext cx="2949779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C24B5C99-3255-4293-9E17-DF1DDD77DA8C}"/>
              </a:ext>
            </a:extLst>
          </p:cNvPr>
          <p:cNvSpPr txBox="1"/>
          <p:nvPr/>
        </p:nvSpPr>
        <p:spPr>
          <a:xfrm>
            <a:off x="2327401" y="6229805"/>
            <a:ext cx="793510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661114AC-7972-481C-9806-CE10494AE758}"/>
              </a:ext>
            </a:extLst>
          </p:cNvPr>
          <p:cNvSpPr txBox="1"/>
          <p:nvPr/>
        </p:nvSpPr>
        <p:spPr>
          <a:xfrm>
            <a:off x="5209921" y="6262685"/>
            <a:ext cx="583966" cy="285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(.8%)</a:t>
            </a: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054C0C0D-671A-44CC-847B-467825E388F7}"/>
              </a:ext>
            </a:extLst>
          </p:cNvPr>
          <p:cNvSpPr txBox="1"/>
          <p:nvPr/>
        </p:nvSpPr>
        <p:spPr>
          <a:xfrm>
            <a:off x="11654917" y="6326406"/>
            <a:ext cx="307670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17CEAB-78C3-437D-B342-31E17A926D7D}"/>
              </a:ext>
            </a:extLst>
          </p:cNvPr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C4BE64-E27F-4032-98AF-4C8842884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73308"/>
              </p:ext>
            </p:extLst>
          </p:nvPr>
        </p:nvGraphicFramePr>
        <p:xfrm>
          <a:off x="562709" y="1042669"/>
          <a:ext cx="1091653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505">
                  <a:extLst>
                    <a:ext uri="{9D8B030D-6E8A-4147-A177-3AD203B41FA5}">
                      <a16:colId xmlns:a16="http://schemas.microsoft.com/office/drawing/2014/main" val="2393761701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3110557540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3977362163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1046504471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1642022274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660248034"/>
                    </a:ext>
                  </a:extLst>
                </a:gridCol>
                <a:gridCol w="1559505">
                  <a:extLst>
                    <a:ext uri="{9D8B030D-6E8A-4147-A177-3AD203B41FA5}">
                      <a16:colId xmlns:a16="http://schemas.microsoft.com/office/drawing/2014/main" val="2715714214"/>
                    </a:ext>
                  </a:extLst>
                </a:gridCol>
              </a:tblGrid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TOTAL REGISTERED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TOTAL      RUN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84951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DINAJPUR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31.09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0/13,500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9872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RANGPUR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29.96 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0/15,000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8581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GAIBANDHA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24.72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200/8,000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2.5%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16160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NILPHAMARI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19.07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0/8,000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16169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KURIGRAM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20.59 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0/10,000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28684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THAKURGAON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14.67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0/10,000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9445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PANCHAGAR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9.87 Lac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0/6,000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63488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LALMONIRHAT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12.56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0/10,000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7164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</a:rPr>
                        <a:t>1.6 Crore</a:t>
                      </a:r>
                      <a:endParaRPr lang="en-GB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101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70C0"/>
                          </a:solidFill>
                        </a:rPr>
                        <a:t>70,000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200/80,500</a:t>
                      </a:r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0.25%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21152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419100" y="152941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u="sng" dirty="0" smtClean="0">
                <a:solidFill>
                  <a:srgbClr val="FFFF00"/>
                </a:solidFill>
              </a:rPr>
              <a:t>PROGRESS STATE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35821" y="6187737"/>
            <a:ext cx="965528" cy="595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45001" y="6299654"/>
            <a:ext cx="788107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0.25%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6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163954" y="360616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RECOMMENDATIONS/ ACTION PLAN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D5D4E-6C09-4419-B5BC-03158093B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277" y="1240144"/>
            <a:ext cx="11771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Committee at Division Level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(1x Focal Pt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each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/UZ,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weekly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/VTC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Corresponding military focal person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liaison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925" y="3369196"/>
            <a:ext cx="11771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Media Campaign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Print &amp; Elec media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Announcement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mob/static </a:t>
            </a:r>
            <a:r>
              <a:rPr lang="en-US" sz="2800" b="1" dirty="0">
                <a:solidFill>
                  <a:prstClr val="white"/>
                </a:solidFill>
              </a:rPr>
              <a:t>booth 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Cable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TVC 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6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D5D4E-6C09-4419-B5BC-03158093B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925" y="1936178"/>
            <a:ext cx="11771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Showcase Marathon at 3 Cantonments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presence of local notables)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Camp (around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cantts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63954" y="360616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RECOMMENDATIONS/ ACTION PLAN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925" y="3300962"/>
            <a:ext cx="11771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integration with sports clubs, social/cultural org/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integration with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2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6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D5D4E-6C09-4419-B5BC-03158093B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947" y="2318327"/>
            <a:ext cx="11096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integration with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LEA; BGB, RAB, Police,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Recognition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AIMS Cert, Dig Medal)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     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Deadline –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28 Feb 2021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3954" y="360616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RECOMMENDATIONS/ ACTION PLAN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9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D5D4E-6C09-4419-B5BC-03158093B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3954" y="2762628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FORUM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59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D5D4E-6C09-4419-B5BC-03158093B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3954" y="2762628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24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284188" y="228600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</a:rPr>
              <a:t>AIM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753" y="2987616"/>
            <a:ext cx="1059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</a:rPr>
              <a:t>To apprise the  planning and progress of BSMDM-2021 in Rangpur Area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24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284188" y="228600"/>
            <a:ext cx="9164177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</a:rPr>
              <a:t>SCOPE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4087" y="2472372"/>
            <a:ext cx="9335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    Responsibility of Rangpur Area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    Distribution of tasks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Process of Registration &amp; Run 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    State of </a:t>
            </a:r>
            <a:r>
              <a:rPr lang="en-US" sz="3200" b="1" dirty="0">
                <a:solidFill>
                  <a:schemeClr val="bg1"/>
                </a:solidFill>
              </a:rPr>
              <a:t>progress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Action Plan/ Recommendations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24" y="76200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284188" y="228600"/>
            <a:ext cx="8733269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FF00"/>
                </a:solidFill>
              </a:rPr>
              <a:t>RESPONSIBILITY OF RANGPUR AREA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2103877"/>
            <a:ext cx="105970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Ensure participation of 80,000 participants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10,000 Mil (min)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&amp;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70,000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Civ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pers</a:t>
            </a:r>
            <a:r>
              <a:rPr lang="en-US" sz="3200" b="1" dirty="0" smtClean="0">
                <a:solidFill>
                  <a:schemeClr val="bg1"/>
                </a:solidFill>
              </a:rPr>
              <a:t> by 7 Mar 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5D4E-6C09-4419-B5BC-03158093B4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A436E0-B0C0-4D5E-8B08-99B1830A6A19}"/>
              </a:ext>
            </a:extLst>
          </p:cNvPr>
          <p:cNvSpPr/>
          <p:nvPr/>
        </p:nvSpPr>
        <p:spPr>
          <a:xfrm>
            <a:off x="3270739" y="259294"/>
            <a:ext cx="5763065" cy="732682"/>
          </a:xfrm>
          <a:prstGeom prst="roundRect">
            <a:avLst/>
          </a:prstGeom>
          <a:solidFill>
            <a:srgbClr val="11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9DBE67A-5B0F-4637-ABB1-F758D3BA2EA2}"/>
              </a:ext>
            </a:extLst>
          </p:cNvPr>
          <p:cNvSpPr txBox="1"/>
          <p:nvPr/>
        </p:nvSpPr>
        <p:spPr>
          <a:xfrm>
            <a:off x="2158238" y="1433085"/>
            <a:ext cx="1130241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DBD674A-D47C-4F22-B028-DA6BF6AF7C60}"/>
              </a:ext>
            </a:extLst>
          </p:cNvPr>
          <p:cNvSpPr txBox="1"/>
          <p:nvPr/>
        </p:nvSpPr>
        <p:spPr>
          <a:xfrm>
            <a:off x="3573145" y="1433369"/>
            <a:ext cx="93570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C943603E-C47A-4459-9313-75EC1C445770}"/>
              </a:ext>
            </a:extLst>
          </p:cNvPr>
          <p:cNvSpPr txBox="1"/>
          <p:nvPr/>
        </p:nvSpPr>
        <p:spPr>
          <a:xfrm>
            <a:off x="3652773" y="5968843"/>
            <a:ext cx="77957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 lvl="0" indent="0" algn="l" defTabSz="914400" rtl="0" eaLnBrk="1" fontAlgn="auto" latinLnBrk="0" hangingPunct="1">
              <a:lnSpc>
                <a:spcPts val="1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D7701B12-A7D6-4789-A6E2-C65EC98A2B80}"/>
              </a:ext>
            </a:extLst>
          </p:cNvPr>
          <p:cNvSpPr txBox="1"/>
          <p:nvPr/>
        </p:nvSpPr>
        <p:spPr>
          <a:xfrm>
            <a:off x="4883784" y="5968559"/>
            <a:ext cx="123646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562/70,000</a:t>
            </a: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F36F8723-96F3-41A6-9686-D9A88DABD0A7}"/>
              </a:ext>
            </a:extLst>
          </p:cNvPr>
          <p:cNvSpPr txBox="1"/>
          <p:nvPr/>
        </p:nvSpPr>
        <p:spPr>
          <a:xfrm>
            <a:off x="6800342" y="5968559"/>
            <a:ext cx="639046" cy="611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79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237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(.3%)</a:t>
            </a: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9280DB76-EB85-47BF-8367-F9942D4C2565}"/>
              </a:ext>
            </a:extLst>
          </p:cNvPr>
          <p:cNvSpPr txBox="1"/>
          <p:nvPr/>
        </p:nvSpPr>
        <p:spPr>
          <a:xfrm>
            <a:off x="8251570" y="5970682"/>
            <a:ext cx="2949779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C24B5C99-3255-4293-9E17-DF1DDD77DA8C}"/>
              </a:ext>
            </a:extLst>
          </p:cNvPr>
          <p:cNvSpPr txBox="1"/>
          <p:nvPr/>
        </p:nvSpPr>
        <p:spPr>
          <a:xfrm>
            <a:off x="2327401" y="6229805"/>
            <a:ext cx="793510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661114AC-7972-481C-9806-CE10494AE758}"/>
              </a:ext>
            </a:extLst>
          </p:cNvPr>
          <p:cNvSpPr txBox="1"/>
          <p:nvPr/>
        </p:nvSpPr>
        <p:spPr>
          <a:xfrm>
            <a:off x="5209921" y="6262685"/>
            <a:ext cx="583966" cy="285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A01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(.8%)</a:t>
            </a: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054C0C0D-671A-44CC-847B-467825E388F7}"/>
              </a:ext>
            </a:extLst>
          </p:cNvPr>
          <p:cNvSpPr txBox="1"/>
          <p:nvPr/>
        </p:nvSpPr>
        <p:spPr>
          <a:xfrm>
            <a:off x="11764101" y="6380998"/>
            <a:ext cx="307670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17CEAB-78C3-437D-B342-31E17A926D7D}"/>
              </a:ext>
            </a:extLst>
          </p:cNvPr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C4BE64-E27F-4032-98AF-4C8842884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3169"/>
              </p:ext>
            </p:extLst>
          </p:nvPr>
        </p:nvGraphicFramePr>
        <p:xfrm>
          <a:off x="504968" y="988077"/>
          <a:ext cx="11231837" cy="577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82">
                  <a:extLst>
                    <a:ext uri="{9D8B030D-6E8A-4147-A177-3AD203B41FA5}">
                      <a16:colId xmlns:a16="http://schemas.microsoft.com/office/drawing/2014/main" val="3144903709"/>
                    </a:ext>
                  </a:extLst>
                </a:gridCol>
                <a:gridCol w="2563163">
                  <a:extLst>
                    <a:ext uri="{9D8B030D-6E8A-4147-A177-3AD203B41FA5}">
                      <a16:colId xmlns:a16="http://schemas.microsoft.com/office/drawing/2014/main" val="2393761701"/>
                    </a:ext>
                  </a:extLst>
                </a:gridCol>
                <a:gridCol w="2390365">
                  <a:extLst>
                    <a:ext uri="{9D8B030D-6E8A-4147-A177-3AD203B41FA5}">
                      <a16:colId xmlns:a16="http://schemas.microsoft.com/office/drawing/2014/main" val="3110557540"/>
                    </a:ext>
                  </a:extLst>
                </a:gridCol>
                <a:gridCol w="2188769">
                  <a:extLst>
                    <a:ext uri="{9D8B030D-6E8A-4147-A177-3AD203B41FA5}">
                      <a16:colId xmlns:a16="http://schemas.microsoft.com/office/drawing/2014/main" val="3977362163"/>
                    </a:ext>
                  </a:extLst>
                </a:gridCol>
                <a:gridCol w="3052758">
                  <a:extLst>
                    <a:ext uri="{9D8B030D-6E8A-4147-A177-3AD203B41FA5}">
                      <a16:colId xmlns:a16="http://schemas.microsoft.com/office/drawing/2014/main" val="1046504471"/>
                    </a:ext>
                  </a:extLst>
                </a:gridCol>
              </a:tblGrid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COORDINATING MILITARY OUTFIT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84951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DINAJPUR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31.09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13,500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 EB, 36 BIR &amp; 4 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9872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RANGPUR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29.96 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34</a:t>
                      </a:r>
                      <a:r>
                        <a:rPr lang="en-GB" sz="1600" baseline="0" dirty="0" smtClean="0"/>
                        <a:t> EB, 9 ENGRS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8581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GAIBANDHA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24.72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 &amp; 32 </a:t>
                      </a:r>
                      <a:r>
                        <a:rPr lang="en-GB" sz="1600" dirty="0" err="1" smtClean="0"/>
                        <a:t>Fd</a:t>
                      </a:r>
                      <a:r>
                        <a:rPr lang="en-GB" sz="1600" dirty="0" smtClean="0"/>
                        <a:t> Regt Arty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16160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NILPHAMARI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19.07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 </a:t>
                      </a:r>
                      <a:r>
                        <a:rPr lang="en-GB" sz="1600" dirty="0" err="1" smtClean="0"/>
                        <a:t>Fd</a:t>
                      </a:r>
                      <a:r>
                        <a:rPr lang="en-GB" sz="1600" dirty="0" smtClean="0"/>
                        <a:t> &amp; 19 Med Regt Arty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16169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KURIGRAM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20.59 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</a:t>
                      </a:r>
                      <a:r>
                        <a:rPr lang="en-GB" sz="1600" baseline="0" dirty="0" smtClean="0"/>
                        <a:t> BIR, 2 SIGS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28684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THAKURGAON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14.67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29</a:t>
                      </a:r>
                      <a:r>
                        <a:rPr lang="en-GB" sz="1600" baseline="0" dirty="0" smtClean="0"/>
                        <a:t> BIR, 4 EB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9445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PANCHAGARH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9.87 Lac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r>
                        <a:rPr lang="en-GB" sz="1600" baseline="0" dirty="0" smtClean="0"/>
                        <a:t> BIR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63488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LALMONIRHAT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12.56 Lac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</a:t>
                      </a:r>
                      <a:r>
                        <a:rPr lang="en-GB" sz="1600" baseline="0" dirty="0" smtClean="0"/>
                        <a:t> BIR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71645"/>
                  </a:ext>
                </a:extLst>
              </a:tr>
              <a:tr h="577743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</a:rPr>
                        <a:t>1.6 Crore</a:t>
                      </a:r>
                      <a:endParaRPr lang="en-GB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101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70C0"/>
                          </a:solidFill>
                        </a:rPr>
                        <a:t>80,500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21152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284188" y="119416"/>
            <a:ext cx="8733269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FF00"/>
                </a:solidFill>
              </a:rPr>
              <a:t>DISTRIBUTION OF RESPONSIBILITY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DIGITAL </a:t>
            </a:r>
            <a:r>
              <a:rPr lang="en-US" sz="3200" b="1" dirty="0">
                <a:solidFill>
                  <a:prstClr val="white"/>
                </a:solidFill>
              </a:rPr>
              <a:t>MARATHON REGISTRATION VIA </a:t>
            </a:r>
            <a:r>
              <a:rPr lang="en-US" sz="3200" b="1" dirty="0" smtClean="0">
                <a:solidFill>
                  <a:prstClr val="white"/>
                </a:solidFill>
              </a:rPr>
              <a:t>APPS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5" y="139901"/>
            <a:ext cx="1015163" cy="100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5" y="115157"/>
            <a:ext cx="1456015" cy="98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0" y="1295400"/>
            <a:ext cx="121618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1701752" y="256447"/>
            <a:ext cx="8329048" cy="76200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DIGITAL MARATHON REGISTRATION VIA APPS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1752" y="2468445"/>
            <a:ext cx="8910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Click </a:t>
            </a:r>
            <a:r>
              <a:rPr lang="en-US" sz="3200" b="1" dirty="0">
                <a:solidFill>
                  <a:prstClr val="white"/>
                </a:solidFill>
              </a:rPr>
              <a:t>the Link: </a:t>
            </a:r>
            <a:r>
              <a:rPr lang="en-US" sz="3200" b="1" dirty="0" smtClean="0">
                <a:solidFill>
                  <a:srgbClr val="FFFF00"/>
                </a:solidFill>
              </a:rPr>
              <a:t>www.dhakamarathon.com.bd/login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5D4E-6C09-4419-B5BC-03158093B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231" y="1420258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394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71296" y="2043160"/>
            <a:ext cx="614149" cy="4678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9562984" y="2043160"/>
            <a:ext cx="928048" cy="46785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08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98794" y="3848669"/>
            <a:ext cx="4244454" cy="627797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85660" y="3962512"/>
            <a:ext cx="3561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000" b="1" dirty="0" smtClean="0"/>
              <a:t>freeadmin2@marathon.com.bd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3998794" y="4604647"/>
            <a:ext cx="4244454" cy="627797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85660" y="4703312"/>
            <a:ext cx="164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000" b="1" dirty="0"/>
              <a:t>freeadmin@2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98794" y="5306944"/>
            <a:ext cx="4244454" cy="57524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2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3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9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99"/>
                            </p:stCondLst>
                            <p:childTnLst>
                              <p:par>
                                <p:cTn id="6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" grpId="1" animBg="1"/>
      <p:bldP spid="15" grpId="0" animBg="1"/>
      <p:bldP spid="17" grpId="0"/>
      <p:bldP spid="18" grpId="0" animBg="1"/>
      <p:bldP spid="20" grpId="0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0"/>
          <a:stretch/>
        </p:blipFill>
        <p:spPr>
          <a:xfrm>
            <a:off x="0" y="86119"/>
            <a:ext cx="12192000" cy="66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503</Words>
  <Application>Microsoft Office PowerPoint</Application>
  <PresentationFormat>Widescreen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CO-Office</cp:lastModifiedBy>
  <cp:revision>207</cp:revision>
  <cp:lastPrinted>2021-01-25T03:25:13Z</cp:lastPrinted>
  <dcterms:created xsi:type="dcterms:W3CDTF">2020-10-26T00:09:33Z</dcterms:created>
  <dcterms:modified xsi:type="dcterms:W3CDTF">2021-02-02T17:41:15Z</dcterms:modified>
</cp:coreProperties>
</file>